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ACD3EDB-C1E8-4D53-B0F3-DB40D57D8080}" v="3" dt="2020-09-14T19:27:10.1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ragana Ristic" userId="87700855897c5d02" providerId="LiveId" clId="{4ACD3EDB-C1E8-4D53-B0F3-DB40D57D8080}"/>
    <pc:docChg chg="custSel modSld">
      <pc:chgData name="Dragana Ristic" userId="87700855897c5d02" providerId="LiveId" clId="{4ACD3EDB-C1E8-4D53-B0F3-DB40D57D8080}" dt="2020-09-14T19:29:49.118" v="210"/>
      <pc:docMkLst>
        <pc:docMk/>
      </pc:docMkLst>
      <pc:sldChg chg="addSp modSp">
        <pc:chgData name="Dragana Ristic" userId="87700855897c5d02" providerId="LiveId" clId="{4ACD3EDB-C1E8-4D53-B0F3-DB40D57D8080}" dt="2020-09-10T19:21:40.998" v="0"/>
        <pc:sldMkLst>
          <pc:docMk/>
          <pc:sldMk cId="0" sldId="257"/>
        </pc:sldMkLst>
        <pc:picChg chg="add mod">
          <ac:chgData name="Dragana Ristic" userId="87700855897c5d02" providerId="LiveId" clId="{4ACD3EDB-C1E8-4D53-B0F3-DB40D57D8080}" dt="2020-09-10T19:21:40.998" v="0"/>
          <ac:picMkLst>
            <pc:docMk/>
            <pc:sldMk cId="0" sldId="257"/>
            <ac:picMk id="3" creationId="{B2FE9B58-AF70-4CF2-AEE6-D6B776275231}"/>
          </ac:picMkLst>
        </pc:picChg>
      </pc:sldChg>
      <pc:sldChg chg="addSp modSp">
        <pc:chgData name="Dragana Ristic" userId="87700855897c5d02" providerId="LiveId" clId="{4ACD3EDB-C1E8-4D53-B0F3-DB40D57D8080}" dt="2020-09-10T19:21:40.998" v="0"/>
        <pc:sldMkLst>
          <pc:docMk/>
          <pc:sldMk cId="0" sldId="258"/>
        </pc:sldMkLst>
        <pc:picChg chg="add mod">
          <ac:chgData name="Dragana Ristic" userId="87700855897c5d02" providerId="LiveId" clId="{4ACD3EDB-C1E8-4D53-B0F3-DB40D57D8080}" dt="2020-09-10T19:21:40.998" v="0"/>
          <ac:picMkLst>
            <pc:docMk/>
            <pc:sldMk cId="0" sldId="258"/>
            <ac:picMk id="2" creationId="{91D14752-4A31-49DB-A13D-AEFADA93CAFF}"/>
          </ac:picMkLst>
        </pc:picChg>
      </pc:sldChg>
      <pc:sldChg chg="addSp modSp">
        <pc:chgData name="Dragana Ristic" userId="87700855897c5d02" providerId="LiveId" clId="{4ACD3EDB-C1E8-4D53-B0F3-DB40D57D8080}" dt="2020-09-10T19:21:40.998" v="0"/>
        <pc:sldMkLst>
          <pc:docMk/>
          <pc:sldMk cId="0" sldId="259"/>
        </pc:sldMkLst>
        <pc:picChg chg="add mod">
          <ac:chgData name="Dragana Ristic" userId="87700855897c5d02" providerId="LiveId" clId="{4ACD3EDB-C1E8-4D53-B0F3-DB40D57D8080}" dt="2020-09-10T19:21:40.998" v="0"/>
          <ac:picMkLst>
            <pc:docMk/>
            <pc:sldMk cId="0" sldId="259"/>
            <ac:picMk id="2" creationId="{09D06E37-DE57-4287-8061-A952DB6E7DFD}"/>
          </ac:picMkLst>
        </pc:picChg>
      </pc:sldChg>
      <pc:sldChg chg="addSp modSp">
        <pc:chgData name="Dragana Ristic" userId="87700855897c5d02" providerId="LiveId" clId="{4ACD3EDB-C1E8-4D53-B0F3-DB40D57D8080}" dt="2020-09-10T19:21:40.998" v="0"/>
        <pc:sldMkLst>
          <pc:docMk/>
          <pc:sldMk cId="0" sldId="260"/>
        </pc:sldMkLst>
        <pc:picChg chg="add mod">
          <ac:chgData name="Dragana Ristic" userId="87700855897c5d02" providerId="LiveId" clId="{4ACD3EDB-C1E8-4D53-B0F3-DB40D57D8080}" dt="2020-09-10T19:21:40.998" v="0"/>
          <ac:picMkLst>
            <pc:docMk/>
            <pc:sldMk cId="0" sldId="260"/>
            <ac:picMk id="2" creationId="{EAA861CE-EE15-4CB9-9CA1-4553C4F28EB0}"/>
          </ac:picMkLst>
        </pc:picChg>
      </pc:sldChg>
      <pc:sldChg chg="addSp modSp">
        <pc:chgData name="Dragana Ristic" userId="87700855897c5d02" providerId="LiveId" clId="{4ACD3EDB-C1E8-4D53-B0F3-DB40D57D8080}" dt="2020-09-10T19:21:40.998" v="0"/>
        <pc:sldMkLst>
          <pc:docMk/>
          <pc:sldMk cId="0" sldId="261"/>
        </pc:sldMkLst>
        <pc:picChg chg="add mod">
          <ac:chgData name="Dragana Ristic" userId="87700855897c5d02" providerId="LiveId" clId="{4ACD3EDB-C1E8-4D53-B0F3-DB40D57D8080}" dt="2020-09-10T19:21:40.998" v="0"/>
          <ac:picMkLst>
            <pc:docMk/>
            <pc:sldMk cId="0" sldId="261"/>
            <ac:picMk id="2" creationId="{C4C72FF4-976D-4197-8125-073FDD23CA89}"/>
          </ac:picMkLst>
        </pc:picChg>
      </pc:sldChg>
      <pc:sldChg chg="addSp modSp">
        <pc:chgData name="Dragana Ristic" userId="87700855897c5d02" providerId="LiveId" clId="{4ACD3EDB-C1E8-4D53-B0F3-DB40D57D8080}" dt="2020-09-10T19:21:40.998" v="0"/>
        <pc:sldMkLst>
          <pc:docMk/>
          <pc:sldMk cId="0" sldId="262"/>
        </pc:sldMkLst>
        <pc:picChg chg="add mod">
          <ac:chgData name="Dragana Ristic" userId="87700855897c5d02" providerId="LiveId" clId="{4ACD3EDB-C1E8-4D53-B0F3-DB40D57D8080}" dt="2020-09-10T19:21:40.998" v="0"/>
          <ac:picMkLst>
            <pc:docMk/>
            <pc:sldMk cId="0" sldId="262"/>
            <ac:picMk id="2" creationId="{CB3BA7A3-E65D-4BEB-8F5B-9BDF1269C027}"/>
          </ac:picMkLst>
        </pc:picChg>
      </pc:sldChg>
      <pc:sldChg chg="addSp modSp">
        <pc:chgData name="Dragana Ristic" userId="87700855897c5d02" providerId="LiveId" clId="{4ACD3EDB-C1E8-4D53-B0F3-DB40D57D8080}" dt="2020-09-10T19:21:40.998" v="0"/>
        <pc:sldMkLst>
          <pc:docMk/>
          <pc:sldMk cId="0" sldId="263"/>
        </pc:sldMkLst>
        <pc:picChg chg="add mod">
          <ac:chgData name="Dragana Ristic" userId="87700855897c5d02" providerId="LiveId" clId="{4ACD3EDB-C1E8-4D53-B0F3-DB40D57D8080}" dt="2020-09-10T19:21:40.998" v="0"/>
          <ac:picMkLst>
            <pc:docMk/>
            <pc:sldMk cId="0" sldId="263"/>
            <ac:picMk id="2" creationId="{1B83E91F-3133-4DC7-AD7E-AF4059262EC2}"/>
          </ac:picMkLst>
        </pc:picChg>
      </pc:sldChg>
      <pc:sldChg chg="addSp modSp">
        <pc:chgData name="Dragana Ristic" userId="87700855897c5d02" providerId="LiveId" clId="{4ACD3EDB-C1E8-4D53-B0F3-DB40D57D8080}" dt="2020-09-10T19:21:40.998" v="0"/>
        <pc:sldMkLst>
          <pc:docMk/>
          <pc:sldMk cId="0" sldId="264"/>
        </pc:sldMkLst>
        <pc:picChg chg="add mod">
          <ac:chgData name="Dragana Ristic" userId="87700855897c5d02" providerId="LiveId" clId="{4ACD3EDB-C1E8-4D53-B0F3-DB40D57D8080}" dt="2020-09-10T19:21:40.998" v="0"/>
          <ac:picMkLst>
            <pc:docMk/>
            <pc:sldMk cId="0" sldId="264"/>
            <ac:picMk id="2" creationId="{326F2F7D-E5A5-44C8-9CD0-2A76592FF130}"/>
          </ac:picMkLst>
        </pc:picChg>
      </pc:sldChg>
      <pc:sldChg chg="addSp modSp">
        <pc:chgData name="Dragana Ristic" userId="87700855897c5d02" providerId="LiveId" clId="{4ACD3EDB-C1E8-4D53-B0F3-DB40D57D8080}" dt="2020-09-10T19:21:40.998" v="0"/>
        <pc:sldMkLst>
          <pc:docMk/>
          <pc:sldMk cId="0" sldId="265"/>
        </pc:sldMkLst>
        <pc:picChg chg="add mod">
          <ac:chgData name="Dragana Ristic" userId="87700855897c5d02" providerId="LiveId" clId="{4ACD3EDB-C1E8-4D53-B0F3-DB40D57D8080}" dt="2020-09-10T19:21:40.998" v="0"/>
          <ac:picMkLst>
            <pc:docMk/>
            <pc:sldMk cId="0" sldId="265"/>
            <ac:picMk id="2" creationId="{D9EEDF19-A097-4316-9968-B064E737FDF8}"/>
          </ac:picMkLst>
        </pc:picChg>
      </pc:sldChg>
      <pc:sldChg chg="addSp modSp">
        <pc:chgData name="Dragana Ristic" userId="87700855897c5d02" providerId="LiveId" clId="{4ACD3EDB-C1E8-4D53-B0F3-DB40D57D8080}" dt="2020-09-10T19:21:40.998" v="0"/>
        <pc:sldMkLst>
          <pc:docMk/>
          <pc:sldMk cId="0" sldId="266"/>
        </pc:sldMkLst>
        <pc:picChg chg="add mod">
          <ac:chgData name="Dragana Ristic" userId="87700855897c5d02" providerId="LiveId" clId="{4ACD3EDB-C1E8-4D53-B0F3-DB40D57D8080}" dt="2020-09-10T19:21:40.998" v="0"/>
          <ac:picMkLst>
            <pc:docMk/>
            <pc:sldMk cId="0" sldId="266"/>
            <ac:picMk id="2" creationId="{E9928DA5-DE27-4E3B-890F-112241E3A9CE}"/>
          </ac:picMkLst>
        </pc:picChg>
      </pc:sldChg>
      <pc:sldChg chg="addSp modSp">
        <pc:chgData name="Dragana Ristic" userId="87700855897c5d02" providerId="LiveId" clId="{4ACD3EDB-C1E8-4D53-B0F3-DB40D57D8080}" dt="2020-09-10T19:21:40.998" v="0"/>
        <pc:sldMkLst>
          <pc:docMk/>
          <pc:sldMk cId="0" sldId="267"/>
        </pc:sldMkLst>
        <pc:picChg chg="add mod">
          <ac:chgData name="Dragana Ristic" userId="87700855897c5d02" providerId="LiveId" clId="{4ACD3EDB-C1E8-4D53-B0F3-DB40D57D8080}" dt="2020-09-10T19:21:40.998" v="0"/>
          <ac:picMkLst>
            <pc:docMk/>
            <pc:sldMk cId="0" sldId="267"/>
            <ac:picMk id="2" creationId="{FC4C1D4D-556B-49F0-97F6-505919604A80}"/>
          </ac:picMkLst>
        </pc:picChg>
      </pc:sldChg>
      <pc:sldChg chg="addSp modSp">
        <pc:chgData name="Dragana Ristic" userId="87700855897c5d02" providerId="LiveId" clId="{4ACD3EDB-C1E8-4D53-B0F3-DB40D57D8080}" dt="2020-09-10T19:21:40.998" v="0"/>
        <pc:sldMkLst>
          <pc:docMk/>
          <pc:sldMk cId="0" sldId="268"/>
        </pc:sldMkLst>
        <pc:picChg chg="add mod">
          <ac:chgData name="Dragana Ristic" userId="87700855897c5d02" providerId="LiveId" clId="{4ACD3EDB-C1E8-4D53-B0F3-DB40D57D8080}" dt="2020-09-10T19:21:40.998" v="0"/>
          <ac:picMkLst>
            <pc:docMk/>
            <pc:sldMk cId="0" sldId="268"/>
            <ac:picMk id="2" creationId="{4AE7952E-81E5-4C75-9891-046EFEBFEB3C}"/>
          </ac:picMkLst>
        </pc:picChg>
      </pc:sldChg>
      <pc:sldChg chg="addSp modSp">
        <pc:chgData name="Dragana Ristic" userId="87700855897c5d02" providerId="LiveId" clId="{4ACD3EDB-C1E8-4D53-B0F3-DB40D57D8080}" dt="2020-09-10T19:21:40.998" v="0"/>
        <pc:sldMkLst>
          <pc:docMk/>
          <pc:sldMk cId="0" sldId="269"/>
        </pc:sldMkLst>
        <pc:picChg chg="add mod">
          <ac:chgData name="Dragana Ristic" userId="87700855897c5d02" providerId="LiveId" clId="{4ACD3EDB-C1E8-4D53-B0F3-DB40D57D8080}" dt="2020-09-10T19:21:40.998" v="0"/>
          <ac:picMkLst>
            <pc:docMk/>
            <pc:sldMk cId="0" sldId="269"/>
            <ac:picMk id="2" creationId="{E6B9D9E3-CE46-4707-979C-332343259249}"/>
          </ac:picMkLst>
        </pc:picChg>
      </pc:sldChg>
      <pc:sldChg chg="addSp modSp">
        <pc:chgData name="Dragana Ristic" userId="87700855897c5d02" providerId="LiveId" clId="{4ACD3EDB-C1E8-4D53-B0F3-DB40D57D8080}" dt="2020-09-10T19:21:40.998" v="0"/>
        <pc:sldMkLst>
          <pc:docMk/>
          <pc:sldMk cId="0" sldId="270"/>
        </pc:sldMkLst>
        <pc:picChg chg="add mod">
          <ac:chgData name="Dragana Ristic" userId="87700855897c5d02" providerId="LiveId" clId="{4ACD3EDB-C1E8-4D53-B0F3-DB40D57D8080}" dt="2020-09-10T19:21:40.998" v="0"/>
          <ac:picMkLst>
            <pc:docMk/>
            <pc:sldMk cId="0" sldId="270"/>
            <ac:picMk id="2" creationId="{5F79821B-6EEF-49A8-A5EA-DFA4473B077A}"/>
          </ac:picMkLst>
        </pc:picChg>
      </pc:sldChg>
      <pc:sldChg chg="addSp modSp">
        <pc:chgData name="Dragana Ristic" userId="87700855897c5d02" providerId="LiveId" clId="{4ACD3EDB-C1E8-4D53-B0F3-DB40D57D8080}" dt="2020-09-10T19:21:40.998" v="0"/>
        <pc:sldMkLst>
          <pc:docMk/>
          <pc:sldMk cId="0" sldId="271"/>
        </pc:sldMkLst>
        <pc:picChg chg="add mod">
          <ac:chgData name="Dragana Ristic" userId="87700855897c5d02" providerId="LiveId" clId="{4ACD3EDB-C1E8-4D53-B0F3-DB40D57D8080}" dt="2020-09-10T19:21:40.998" v="0"/>
          <ac:picMkLst>
            <pc:docMk/>
            <pc:sldMk cId="0" sldId="271"/>
            <ac:picMk id="2" creationId="{45900670-549E-46BA-9CB6-6CD50D61D778}"/>
          </ac:picMkLst>
        </pc:picChg>
      </pc:sldChg>
      <pc:sldChg chg="addSp modSp">
        <pc:chgData name="Dragana Ristic" userId="87700855897c5d02" providerId="LiveId" clId="{4ACD3EDB-C1E8-4D53-B0F3-DB40D57D8080}" dt="2020-09-10T19:21:40.998" v="0"/>
        <pc:sldMkLst>
          <pc:docMk/>
          <pc:sldMk cId="0" sldId="272"/>
        </pc:sldMkLst>
        <pc:picChg chg="add mod">
          <ac:chgData name="Dragana Ristic" userId="87700855897c5d02" providerId="LiveId" clId="{4ACD3EDB-C1E8-4D53-B0F3-DB40D57D8080}" dt="2020-09-10T19:21:40.998" v="0"/>
          <ac:picMkLst>
            <pc:docMk/>
            <pc:sldMk cId="0" sldId="272"/>
            <ac:picMk id="2" creationId="{2F354988-0C47-498B-B7DC-779E455DA73A}"/>
          </ac:picMkLst>
        </pc:picChg>
      </pc:sldChg>
      <pc:sldChg chg="addSp delSp modSp">
        <pc:chgData name="Dragana Ristic" userId="87700855897c5d02" providerId="LiveId" clId="{4ACD3EDB-C1E8-4D53-B0F3-DB40D57D8080}" dt="2020-09-14T19:08:45.866" v="1"/>
        <pc:sldMkLst>
          <pc:docMk/>
          <pc:sldMk cId="0" sldId="273"/>
        </pc:sldMkLst>
        <pc:picChg chg="add del mod">
          <ac:chgData name="Dragana Ristic" userId="87700855897c5d02" providerId="LiveId" clId="{4ACD3EDB-C1E8-4D53-B0F3-DB40D57D8080}" dt="2020-09-14T19:08:45.866" v="1"/>
          <ac:picMkLst>
            <pc:docMk/>
            <pc:sldMk cId="0" sldId="273"/>
            <ac:picMk id="2" creationId="{77AA6A64-2A29-410E-8075-766431392C0B}"/>
          </ac:picMkLst>
        </pc:picChg>
        <pc:picChg chg="add mod">
          <ac:chgData name="Dragana Ristic" userId="87700855897c5d02" providerId="LiveId" clId="{4ACD3EDB-C1E8-4D53-B0F3-DB40D57D8080}" dt="2020-09-14T19:08:45.866" v="1"/>
          <ac:picMkLst>
            <pc:docMk/>
            <pc:sldMk cId="0" sldId="273"/>
            <ac:picMk id="3" creationId="{98C60DFE-B38F-43CA-829F-AAFFE45866D2}"/>
          </ac:picMkLst>
        </pc:picChg>
      </pc:sldChg>
      <pc:sldChg chg="addSp modSp">
        <pc:chgData name="Dragana Ristic" userId="87700855897c5d02" providerId="LiveId" clId="{4ACD3EDB-C1E8-4D53-B0F3-DB40D57D8080}" dt="2020-09-14T19:08:45.866" v="1"/>
        <pc:sldMkLst>
          <pc:docMk/>
          <pc:sldMk cId="0" sldId="274"/>
        </pc:sldMkLst>
        <pc:picChg chg="add mod">
          <ac:chgData name="Dragana Ristic" userId="87700855897c5d02" providerId="LiveId" clId="{4ACD3EDB-C1E8-4D53-B0F3-DB40D57D8080}" dt="2020-09-14T19:08:45.866" v="1"/>
          <ac:picMkLst>
            <pc:docMk/>
            <pc:sldMk cId="0" sldId="274"/>
            <ac:picMk id="2" creationId="{1A4C9A6C-6D96-4347-8F60-6DCA6C96F6A2}"/>
          </ac:picMkLst>
        </pc:picChg>
      </pc:sldChg>
      <pc:sldChg chg="addSp modSp">
        <pc:chgData name="Dragana Ristic" userId="87700855897c5d02" providerId="LiveId" clId="{4ACD3EDB-C1E8-4D53-B0F3-DB40D57D8080}" dt="2020-09-14T19:08:45.866" v="1"/>
        <pc:sldMkLst>
          <pc:docMk/>
          <pc:sldMk cId="0" sldId="275"/>
        </pc:sldMkLst>
        <pc:picChg chg="add mod">
          <ac:chgData name="Dragana Ristic" userId="87700855897c5d02" providerId="LiveId" clId="{4ACD3EDB-C1E8-4D53-B0F3-DB40D57D8080}" dt="2020-09-14T19:08:45.866" v="1"/>
          <ac:picMkLst>
            <pc:docMk/>
            <pc:sldMk cId="0" sldId="275"/>
            <ac:picMk id="2" creationId="{365CE62D-9686-4C18-A7FE-EF502D845DD3}"/>
          </ac:picMkLst>
        </pc:picChg>
      </pc:sldChg>
      <pc:sldChg chg="addSp modSp">
        <pc:chgData name="Dragana Ristic" userId="87700855897c5d02" providerId="LiveId" clId="{4ACD3EDB-C1E8-4D53-B0F3-DB40D57D8080}" dt="2020-09-14T19:08:45.866" v="1"/>
        <pc:sldMkLst>
          <pc:docMk/>
          <pc:sldMk cId="0" sldId="276"/>
        </pc:sldMkLst>
        <pc:picChg chg="add mod">
          <ac:chgData name="Dragana Ristic" userId="87700855897c5d02" providerId="LiveId" clId="{4ACD3EDB-C1E8-4D53-B0F3-DB40D57D8080}" dt="2020-09-14T19:08:45.866" v="1"/>
          <ac:picMkLst>
            <pc:docMk/>
            <pc:sldMk cId="0" sldId="276"/>
            <ac:picMk id="2" creationId="{95B5060E-AF4A-493C-8131-9BE00E627264}"/>
          </ac:picMkLst>
        </pc:picChg>
      </pc:sldChg>
      <pc:sldChg chg="addSp modSp">
        <pc:chgData name="Dragana Ristic" userId="87700855897c5d02" providerId="LiveId" clId="{4ACD3EDB-C1E8-4D53-B0F3-DB40D57D8080}" dt="2020-09-14T19:08:45.866" v="1"/>
        <pc:sldMkLst>
          <pc:docMk/>
          <pc:sldMk cId="0" sldId="277"/>
        </pc:sldMkLst>
        <pc:picChg chg="add mod">
          <ac:chgData name="Dragana Ristic" userId="87700855897c5d02" providerId="LiveId" clId="{4ACD3EDB-C1E8-4D53-B0F3-DB40D57D8080}" dt="2020-09-14T19:08:45.866" v="1"/>
          <ac:picMkLst>
            <pc:docMk/>
            <pc:sldMk cId="0" sldId="277"/>
            <ac:picMk id="2" creationId="{F60360F9-B63F-4270-8177-3AE5F42CF985}"/>
          </ac:picMkLst>
        </pc:picChg>
      </pc:sldChg>
      <pc:sldChg chg="addSp modSp mod chgLayout">
        <pc:chgData name="Dragana Ristic" userId="87700855897c5d02" providerId="LiveId" clId="{4ACD3EDB-C1E8-4D53-B0F3-DB40D57D8080}" dt="2020-09-14T19:29:49.118" v="210"/>
        <pc:sldMkLst>
          <pc:docMk/>
          <pc:sldMk cId="0" sldId="281"/>
        </pc:sldMkLst>
        <pc:spChg chg="mod ord">
          <ac:chgData name="Dragana Ristic" userId="87700855897c5d02" providerId="LiveId" clId="{4ACD3EDB-C1E8-4D53-B0F3-DB40D57D8080}" dt="2020-09-14T19:29:49.118" v="210"/>
          <ac:spMkLst>
            <pc:docMk/>
            <pc:sldMk cId="0" sldId="281"/>
            <ac:spMk id="2050" creationId="{4802C128-39E0-444D-A6B0-023AE1F3BF10}"/>
          </ac:spMkLst>
        </pc:spChg>
        <pc:spChg chg="mod ord">
          <ac:chgData name="Dragana Ristic" userId="87700855897c5d02" providerId="LiveId" clId="{4ACD3EDB-C1E8-4D53-B0F3-DB40D57D8080}" dt="2020-09-14T19:27:37.802" v="207" actId="20577"/>
          <ac:spMkLst>
            <pc:docMk/>
            <pc:sldMk cId="0" sldId="281"/>
            <ac:spMk id="2051" creationId="{C9931DB2-C3CE-4FAF-9F53-416E01A0EF1B}"/>
          </ac:spMkLst>
        </pc:spChg>
        <pc:picChg chg="add mod">
          <ac:chgData name="Dragana Ristic" userId="87700855897c5d02" providerId="LiveId" clId="{4ACD3EDB-C1E8-4D53-B0F3-DB40D57D8080}" dt="2020-09-10T19:21:40.998" v="0"/>
          <ac:picMkLst>
            <pc:docMk/>
            <pc:sldMk cId="0" sldId="281"/>
            <ac:picMk id="2" creationId="{13C0690F-6964-4E55-B0A6-203F1C0F2C4F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16DC55-F192-40C3-9F8D-A0FA0CFC5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395B1-EEDC-4F96-A7BE-4F7814655A9B}" type="datetimeFigureOut">
              <a:rPr lang="en-US"/>
              <a:pPr>
                <a:defRPr/>
              </a:pPr>
              <a:t>10/1/2020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91FB94-59C9-49E3-9D0A-8D1C3A2A9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B61CA2-0A18-4CC8-ABD8-22B121F4E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324A7-9100-44A8-99F3-CA57E06D3E7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0927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F5556B-9F06-49BD-B38F-75B606F6E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E52F9-1850-474A-9116-15BFF48F6966}" type="datetimeFigureOut">
              <a:rPr lang="en-US"/>
              <a:pPr>
                <a:defRPr/>
              </a:pPr>
              <a:t>10/1/2020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67B9E6-2FB7-47E9-B1B2-0CDF38C45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EA234A-DC25-48C2-80B9-08FA412F9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7C74C-ECD7-49F8-B558-08EED0C9086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0707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5B0876-3D78-4041-8D77-F2A2CB036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4E105-0FD7-436C-835C-05940E54F491}" type="datetimeFigureOut">
              <a:rPr lang="en-US"/>
              <a:pPr>
                <a:defRPr/>
              </a:pPr>
              <a:t>10/1/2020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C7F793-C359-4E26-8FDE-50EB110F8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13360F-3B99-457C-BEE7-5676F1CD2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F4490-822C-4E56-A672-79A6D0A47E3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0496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EBFAE7-B4DC-45AB-8B1B-E497493E0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89B61-A8C9-40C0-A6FC-8B6B160D7FC2}" type="datetimeFigureOut">
              <a:rPr lang="en-US"/>
              <a:pPr>
                <a:defRPr/>
              </a:pPr>
              <a:t>10/1/2020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6C63F4-2552-453E-8523-FFBB8C82C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DF0595-9D23-462F-A4D7-9AD25D451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1DDD6-B062-4C24-BC15-8939104CBB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3267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79E402-F68D-49BB-B8D0-6CFF69F139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68BD2-6A99-4EF4-8E75-6DCE3FF155DA}" type="datetimeFigureOut">
              <a:rPr lang="en-US"/>
              <a:pPr>
                <a:defRPr/>
              </a:pPr>
              <a:t>10/1/2020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8AF56E-880C-4899-920D-0A6D535C9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14C4C3-D73D-4211-9122-6034C73FF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FC9C5-1BDB-4AEB-B0C4-648BFF37512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881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8C0664E-BA58-46A4-A1F1-3293B40FB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4B365-BD92-45EA-B520-29C31F96023D}" type="datetimeFigureOut">
              <a:rPr lang="en-US"/>
              <a:pPr>
                <a:defRPr/>
              </a:pPr>
              <a:t>10/1/2020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40BA48F-CDD5-47E5-8899-66FEE7A86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75AB37A-312B-49F6-A8FB-5AB7E89D2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21E048-7407-4737-A739-BE8C7DDDE65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7679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5003C79-1E70-4D13-BA3B-6CB6AB2DA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3A58A8-B5C5-44C0-BBC5-AA4B3174B0FE}" type="datetimeFigureOut">
              <a:rPr lang="en-US"/>
              <a:pPr>
                <a:defRPr/>
              </a:pPr>
              <a:t>10/1/2020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57235A8-DFD5-4870-ACC3-20EABDD15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08C4471-3E51-40BD-B458-85E75B3E9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0FE8E-8989-4FCC-AB3B-209DFE44195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5603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32F8391-6355-49B8-A220-1633CF05D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7BD6F-10B3-452E-8687-8A7809B54B75}" type="datetimeFigureOut">
              <a:rPr lang="en-US"/>
              <a:pPr>
                <a:defRPr/>
              </a:pPr>
              <a:t>10/1/2020</a:t>
            </a:fld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09C1135-64C8-4155-ACF3-554DF1D9E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A8F58F9-36F7-499A-A294-28C5D28CE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02A20-E7BA-48B8-865D-AE84E0589D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43660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BAD8797-8A46-4946-9BD8-0C7ABA8660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ADE6C-7245-447D-9E22-927FB3FCE077}" type="datetimeFigureOut">
              <a:rPr lang="en-US"/>
              <a:pPr>
                <a:defRPr/>
              </a:pPr>
              <a:t>10/1/2020</a:t>
            </a:fld>
            <a:endParaRPr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3306D24-F5DC-4352-9153-6580BCC76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6D1B99F-393A-4B4E-A257-F86B7034E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3285DE-70BA-43C3-A77D-E44FA08813B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38370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E80CF90-27A5-4AF0-86D0-17ACC5549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9CF9D-944F-4BAA-A38E-97368F43F075}" type="datetimeFigureOut">
              <a:rPr lang="en-US"/>
              <a:pPr>
                <a:defRPr/>
              </a:pPr>
              <a:t>10/1/2020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901D95C-92A9-451F-B779-409BF7E90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345DE88-B764-44D6-82FD-21B3DFD19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E8C6C-5481-4128-9FD2-F1848503EF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7865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ECD0628-ACB2-4C44-853D-0A17E7E497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1040D-4FDA-4E88-A766-9BB0BA4E1FE6}" type="datetimeFigureOut">
              <a:rPr lang="en-US"/>
              <a:pPr>
                <a:defRPr/>
              </a:pPr>
              <a:t>10/1/2020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61E0386-5A06-4C82-A0E6-A822E51BA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0ECFBC3-9945-4386-ABA6-60D4CA077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F29A5-2B9A-439F-AB9B-870B5E8102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6792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981A8946-D035-4623-A2E8-3361B188CFF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CAA6D196-FE26-49C0-8C8A-22B63FDF97C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6D9C87-E194-41DB-B3A2-B2929DE470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EE75596-CDD0-4108-A773-43E20DAAB0A5}" type="datetimeFigureOut">
              <a:rPr lang="en-US"/>
              <a:pPr>
                <a:defRPr/>
              </a:pPr>
              <a:t>10/1/2020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CF86B5-4FF3-40EE-8E80-E9F448CD1E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0A44F-3978-4A70-BF7D-381D59FF3C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747339B5-822D-4165-BBDA-A015CB315B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>
            <a:extLst>
              <a:ext uri="{FF2B5EF4-FFF2-40B4-BE49-F238E27FC236}">
                <a16:creationId xmlns:a16="http://schemas.microsoft.com/office/drawing/2014/main" id="{4802C128-39E0-444D-A6B0-023AE1F3BF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sr-Cyrl-RS" sz="280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Неуротски и соматоформни поремећаји и поремећаји изазвани стресом (МКБ 10) </a:t>
            </a:r>
            <a:br>
              <a:rPr lang="en-GB" sz="4000" i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1" name="Subtitle 2">
            <a:extLst>
              <a:ext uri="{FF2B5EF4-FFF2-40B4-BE49-F238E27FC236}">
                <a16:creationId xmlns:a16="http://schemas.microsoft.com/office/drawing/2014/main" id="{C9931DB2-C3CE-4FAF-9F53-416E01A0EF1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sr-Cyrl-RS" alt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</a:t>
            </a:r>
            <a:r>
              <a:rPr lang="en-US" alt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en-US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Драгана</a:t>
            </a:r>
            <a:r>
              <a:rPr lang="en-US" alt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Игњатовић</a:t>
            </a:r>
            <a:r>
              <a:rPr lang="en-US" alt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Ристић</a:t>
            </a:r>
            <a:endParaRPr lang="en-US" alt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психијатар</a:t>
            </a:r>
            <a:endParaRPr lang="en-US" alt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966"/>
    </mc:Choice>
    <mc:Fallback xmlns="">
      <p:transition spd="slow" advTm="39966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83DA082B-5603-4BA8-A865-25AE115553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ФОБИЈЕ</a:t>
            </a:r>
            <a:endParaRPr lang="en-US" altLang="en-US"/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67C9E4A6-0726-4A13-AA4F-4EDA13BB0D1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СОЦИЈАЛНА ФОБИЈА-</a:t>
            </a:r>
            <a:r>
              <a:rPr lang="sr-Cyrl-CS" sz="2400" dirty="0"/>
              <a:t> облик сталног, интензивног и нелогичног фобичног страха изазваног појавом, ставовима и понашањем других људи, који могу да понизе и увреде, или, пак, у чијем ће присуству особа да учини нешто што ће бити непристојно и непријатно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/>
              <a:t>Дискретни облик-само један фобијски страх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/>
              <a:t> Дифузни облик- у скоро свим социјалним ситуацијама ван породичног круга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/>
              <a:t>Четири групе симптома: симптоми страха, телесни симптоми, карактеристична понашања, симптоми који потичу од специфичних особина или црта личности</a:t>
            </a:r>
            <a:endParaRPr lang="en-US" sz="2400" dirty="0"/>
          </a:p>
        </p:txBody>
      </p:sp>
      <p:pic>
        <p:nvPicPr>
          <p:cNvPr id="15362" name="Picture 2" descr="https://encrypted-tbn1.gstatic.com/images?q=tbn:ANd9GcS6O1S11tfMB-jHme7G2aErUF3Whd3hFRmsQetwyWS3kO7Sa2dXVg">
            <a:extLst>
              <a:ext uri="{FF2B5EF4-FFF2-40B4-BE49-F238E27FC236}">
                <a16:creationId xmlns:a16="http://schemas.microsoft.com/office/drawing/2014/main" id="{7654ABBC-773D-43C9-A0D7-3ECA353C8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5187950"/>
            <a:ext cx="4191000" cy="15176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2998"/>
    </mc:Choice>
    <mc:Fallback xmlns="">
      <p:transition spd="slow" advTm="82998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6A3DE381-7CCC-4634-BD8F-CE3E59DD4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ФОБИЈЕ</a:t>
            </a:r>
            <a:endParaRPr lang="en-US" altLang="en-US"/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D9A52C60-A064-43D5-8FD2-6851A160CA5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СПЕЦИФИЧНЕ ФОБИЈЕ-</a:t>
            </a:r>
            <a:r>
              <a:rPr lang="sr-Cyrl-CS" sz="2400" dirty="0"/>
              <a:t> су хетерогена група поремећаја која се карактерише сталним, интензивним и нелогичним страхом од објеката, предмета и ситуација ( животиње, инсекти, висина, олуја, вода, гледање крви, добијање инјекција, тунели, мостови, лифтови,...)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400" dirty="0"/>
              <a:t>Карактерише их: присуство главног или специфичног страха, напади панике, страх од страха, понашање избегавања и група пратећих симптома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000" dirty="0"/>
              <a:t>Фобије од животиња и инсеката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000" dirty="0"/>
              <a:t>Фобије од крви-инјекција-повреда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000" dirty="0"/>
              <a:t>Специфичне фобије ситуационог типа </a:t>
            </a:r>
            <a:endParaRPr lang="en-US" sz="2000" dirty="0"/>
          </a:p>
        </p:txBody>
      </p:sp>
      <p:pic>
        <p:nvPicPr>
          <p:cNvPr id="14338" name="Picture 2" descr="https://encrypted-tbn2.gstatic.com/images?q=tbn:ANd9GcTERQfCwMtgCK5xoh7YlAnnmxflmqmw-uo-9eSypG8WyxPRPVQM4w">
            <a:extLst>
              <a:ext uri="{FF2B5EF4-FFF2-40B4-BE49-F238E27FC236}">
                <a16:creationId xmlns:a16="http://schemas.microsoft.com/office/drawing/2014/main" id="{275ABD10-960D-43B4-82BC-D2E97F61AB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4343400"/>
            <a:ext cx="3124200" cy="23606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145"/>
    </mc:Choice>
    <mc:Fallback xmlns="">
      <p:transition spd="slow" advTm="93145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A6EFC8BA-6432-4EFE-9FEB-EB6F1E1C7C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 sz="4000"/>
              <a:t>ДРУГИ ОБЛИЦИ СТАЊА СТРАХА</a:t>
            </a:r>
            <a:endParaRPr lang="en-US" altLang="en-US" sz="4000"/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FA41F5B9-46C2-4F73-8706-D6FEBDE18EE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ПАНИЧНИ ПОРЕМЕЋАЈ-</a:t>
            </a:r>
            <a:r>
              <a:rPr lang="sr-Cyrl-CS" sz="2400" dirty="0"/>
              <a:t> облик стања страха које се испољава понављајућим, неочекиваним нападима панике, који нису изазвани неким телесним обољењем или деловањем психотропних сретстав, а између којих је присутан снажан и онеспособљавајући страх од наредних напада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/>
              <a:t>Напад панике није изазван излагањем некој, по живот опасној ситуацији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/>
              <a:t>Пацијенти у први план стављају један или два симптома ( вртоглавица, гушење, лупање срца,...)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/>
              <a:t>Важно је питати за симптоме које они не помињу: страх од тренутне смрти, губитка контроле, лудила и колабирања, а неретко и деперсонализација и дереализација</a:t>
            </a:r>
            <a:endParaRPr lang="en-US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320"/>
    </mc:Choice>
    <mc:Fallback xmlns="">
      <p:transition spd="slow" advTm="13032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DEAF872C-B752-4232-88C8-242DD3493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 sz="4000"/>
              <a:t>ДРУГИ ОБЛИЦИ СТАЊА СТРАХА</a:t>
            </a:r>
            <a:endParaRPr lang="en-US" altLang="en-US" sz="4000"/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8348E459-DEF4-4BFE-A27A-E636DD195E3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ГЕНЕРАЛИЗОВАНО СТАЊЕ СТРАХА-</a:t>
            </a:r>
            <a:r>
              <a:rPr lang="sr-Cyrl-CS" sz="2400"/>
              <a:t> карактерише се хроничним патолошким страхом, чије су форме испољавања претерана или преплављујућа стрепња, забринутост, напето ишчекивање или “слободно лебдећи страх”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/>
              <a:t>Постепен почетак, често претходе неповољни животни догађаји или стрес, дуго времена прође до обраћања лекару за помоћ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/>
              <a:t>Симптоми психичке напетости: узнемиреност, раздражљивост, преосетљивост, поремећаји спавања, пренапрегнутост, неспособност опуштања,...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/>
              <a:t>Симптоми телесне напетости: затегнутост, грчеви, трзаји, тремор, болови мишића, главобоља,...</a:t>
            </a:r>
            <a:endParaRPr lang="en-US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2494"/>
    </mc:Choice>
    <mc:Fallback xmlns="">
      <p:transition spd="slow" advTm="92494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96617D4B-259B-4A03-8FFA-D0F8C5963A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 sz="4000"/>
              <a:t>ДРУГИ ОБЛИЦИ СТАЊА СТРАХА</a:t>
            </a:r>
            <a:endParaRPr lang="en-US" altLang="en-US" sz="4000"/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AE34F3D3-249E-4B36-93F8-B59C1F206CB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40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МЕШОВИТО СТАЊЕ СТРАХА И ДЕПРЕСИЈЕ-</a:t>
            </a:r>
            <a:r>
              <a:rPr lang="sr-Cyrl-CS" sz="2400"/>
              <a:t> се одликује преплитањем симптома страха и депресије, који нису таквог интензитета да би могла да се постави дијагноза депресије или неког специфичног стања страха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400"/>
              <a:t>У клиничкој слици изразита хетерогеност. Заступљеност симптома је субсиндромска и у односу на депресију и у односу на стања страха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400"/>
              <a:t>Нема типичних симптома али се често срећу: нервоза, напетост, немир, раздражљивост, променљиво али махом лоше расположење, преосетљивост,незадовољство собоб, песимистичан став, поремећаји спавања,...</a:t>
            </a:r>
            <a:endParaRPr lang="en-US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02"/>
    </mc:Choice>
    <mc:Fallback xmlns="">
      <p:transition spd="slow" advTm="80002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D2A106E3-BFA8-48D0-BB5A-17D479EA0A9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4000" dirty="0"/>
              <a:t>ОПСЕСИВНО-КОМПУЛЗИВНИ ПОРЕМЕЋАЈ</a:t>
            </a:r>
            <a:endParaRPr lang="en-US" sz="4000" dirty="0"/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A0D67807-0CDA-4E28-9A15-631933259C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altLang="en-US" sz="2800"/>
              <a:t>Присилну неурозу карактерише постојање повратних присилних мисли или принудних радњи</a:t>
            </a:r>
          </a:p>
          <a:p>
            <a:pPr eaLnBrk="1" hangingPunct="1">
              <a:lnSpc>
                <a:spcPct val="80000"/>
              </a:lnSpc>
            </a:pPr>
            <a:r>
              <a:rPr lang="sr-Cyrl-CS" altLang="en-US" sz="2800"/>
              <a:t>Клиничка слика се испољава у три обликаЧ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400"/>
              <a:t>Доминантно опсесивне мисли и руминације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400"/>
              <a:t>Доминантно компулзивне радње и ритуали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400"/>
              <a:t>Заједничко присуство присилних мисли и радњи</a:t>
            </a:r>
          </a:p>
          <a:p>
            <a:pPr eaLnBrk="1" hangingPunct="1">
              <a:lnSpc>
                <a:spcPct val="80000"/>
              </a:lnSpc>
            </a:pPr>
            <a:r>
              <a:rPr lang="sr-Cyrl-CS" altLang="en-US" sz="2800"/>
              <a:t>Најчешће флуктуирајући ток, са слабљењем и интензивирањем симптома. </a:t>
            </a:r>
          </a:p>
          <a:p>
            <a:pPr eaLnBrk="1" hangingPunct="1">
              <a:lnSpc>
                <a:spcPct val="80000"/>
              </a:lnSpc>
            </a:pPr>
            <a:r>
              <a:rPr lang="sr-Cyrl-CS" altLang="en-US" sz="2800"/>
              <a:t>Прогноза није повољна. Најтежа компликација је њен прелазаку схизофренију</a:t>
            </a:r>
          </a:p>
          <a:p>
            <a:pPr eaLnBrk="1" hangingPunct="1">
              <a:lnSpc>
                <a:spcPct val="80000"/>
              </a:lnSpc>
            </a:pPr>
            <a:endParaRPr lang="en-US" altLang="en-US" sz="28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312"/>
    </mc:Choice>
    <mc:Fallback xmlns="">
      <p:transition spd="slow" advTm="150312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98E013FC-EC5C-4B47-90A9-54D4257606A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3600" dirty="0"/>
              <a:t>РЕАКЦИЈЕ НА ТЕЖЕК СТРЕС И ПОРЕМЕЋАЈИ ПРИЛАГОЂАВАЊА</a:t>
            </a:r>
            <a:endParaRPr lang="en-US" sz="3600" dirty="0"/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1600A71D-9566-4933-876D-6289A09F0DF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4958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АКУТНА РЕАКЦИЈА НА СТРЕС-</a:t>
            </a:r>
            <a:r>
              <a:rPr lang="sr-Cyrl-CS" sz="2800" dirty="0"/>
              <a:t> пролазни поремећај значајне тежине, као реакција на изузетан физички и/или психосоцијални стрес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r-Cyrl-CS" sz="2400" dirty="0"/>
              <a:t>На почетку збуњеност са извесним сужењем поља свести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r-Cyrl-CS" sz="2400" dirty="0"/>
              <a:t>Симптоми се јављају непосредно или за неколико минута након доживљеног тешког стреса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r-Cyrl-CS" sz="2400" dirty="0"/>
              <a:t>Током испољавања акутне реакције на стрес, могу се јавити симптоми других психичких </a:t>
            </a:r>
          </a:p>
          <a:p>
            <a:pPr lvl="1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sr-Cyrl-CS" sz="2400" dirty="0"/>
              <a:t>                                                       поремећаја </a:t>
            </a:r>
            <a:endParaRPr lang="en-US" sz="2400" dirty="0"/>
          </a:p>
        </p:txBody>
      </p:sp>
      <p:pic>
        <p:nvPicPr>
          <p:cNvPr id="9218" name="Picture 2" descr="https://encrypted-tbn0.gstatic.com/images?q=tbn:ANd9GcT21kC0zhIzXyfQmOMIQpCQwo_4zHgoInL4CiHzjkocwzKZH9tf85eiCbWo">
            <a:extLst>
              <a:ext uri="{FF2B5EF4-FFF2-40B4-BE49-F238E27FC236}">
                <a16:creationId xmlns:a16="http://schemas.microsoft.com/office/drawing/2014/main" id="{3F7FFB6D-4FC1-43A1-9884-9CCB5CB81B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8425" y="5162549"/>
            <a:ext cx="2695575" cy="16954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807"/>
    </mc:Choice>
    <mc:Fallback xmlns="">
      <p:transition spd="slow" advTm="100807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CE162A6E-BF38-4830-9D1B-2683EEFD85E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3600"/>
              <a:t>РЕАКЦИЈЕ НА ТЕЖЕК СТРЕС И ПОРЕМЕЋАЈИ ПРИЛАГОЂАВАЊА</a:t>
            </a:r>
            <a:endParaRPr lang="en-US" sz="3600" dirty="0"/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03E2DD3E-55D6-4EE2-9C43-21E14A7E9A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ПОСТТРАУМАТСКИ СТРЕСНИ ПОРЕМЕЋАЈ ( ПТСП)-</a:t>
            </a:r>
            <a:r>
              <a:rPr lang="sr-Cyrl-CS" sz="2400" dirty="0"/>
              <a:t> је реакција на стресни догађај краћег или дужег трајања, изузетно угрожеавајуће односно катастрофичне природе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400" dirty="0"/>
              <a:t>Развија се у периоду до шест месеци, а ретко овај латентни период може да буде и нешто дужи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400" dirty="0"/>
              <a:t>Кл. слика се карактерише тријасом симптома: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000" dirty="0"/>
              <a:t>Поновно преживљавање трауматског догађаја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000" dirty="0"/>
              <a:t>Стално избегавање стимулуса удружених са траумом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000" dirty="0"/>
              <a:t>Стално присутна анксиозност или раздражљивост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400" dirty="0"/>
              <a:t>Ток је флуктуирајући, ређе хроничан</a:t>
            </a:r>
          </a:p>
          <a:p>
            <a:pPr lvl="1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2000" dirty="0"/>
          </a:p>
        </p:txBody>
      </p:sp>
      <p:pic>
        <p:nvPicPr>
          <p:cNvPr id="18436" name="Picture 4" descr="https://encrypted-tbn0.gstatic.com/images?q=tbn:ANd9GcRHMJvXPFtUJOjbN4hdPAtimB5zsO1Qd7OQsaei_BLzxS2RzBSM_w">
            <a:extLst>
              <a:ext uri="{FF2B5EF4-FFF2-40B4-BE49-F238E27FC236}">
                <a16:creationId xmlns:a16="http://schemas.microsoft.com/office/drawing/2014/main" id="{1290693C-1739-4332-8D86-8469CE578C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4803775"/>
            <a:ext cx="2743200" cy="205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7239"/>
    </mc:Choice>
    <mc:Fallback xmlns="">
      <p:transition spd="slow" advTm="137239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E5FE71F6-EEC6-4BB2-84C3-D633A1955B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4000" dirty="0"/>
              <a:t>ДИСОЦИЈАТИВНИ (КОНВЕРЗИВНИ) ПОРЕМЕЋАЈИ</a:t>
            </a:r>
            <a:endParaRPr lang="en-US" sz="4000" dirty="0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3E74A7C4-CAE2-45B9-811B-E577153A93B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400" dirty="0"/>
              <a:t>Карактеришу се изненадном, пролазном измењеношћунормалне интегрисаности функције свести, идентитета и моторног понашања тј. покрета тела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ДИСОЦИЈАТИВНИ ГУБИТАК ПАМЋЕЊА-</a:t>
            </a:r>
            <a:r>
              <a:rPr lang="sr-Cyrl-CS" sz="2400" dirty="0"/>
              <a:t> психогена амнезија- губитак памћења за важне недавне догађај, што није изазвано органским психичким поремећајима, а сувише је велики да би се објаснио обичном заборавношћу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ДИСОЦИЈАТИВНА ФУГА-</a:t>
            </a:r>
            <a:r>
              <a:rPr lang="sr-Cyrl-CS" sz="2400" dirty="0"/>
              <a:t> изненадно и неочекивано напуштање куће или радног места и одлазак на путовање. Праћена је преузимањем новог идентитета</a:t>
            </a:r>
            <a:endParaRPr lang="en-US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9940"/>
    </mc:Choice>
    <mc:Fallback xmlns="">
      <p:transition spd="slow" advTm="16994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34580B23-45DC-4ED7-9CDF-3FFC48C0D4F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4000"/>
              <a:t>ДИСОЦИЈАТИВНИ (КОНВЕРЗИВНИ) ПОРЕМЕЋАЈИ</a:t>
            </a:r>
            <a:endParaRPr lang="en-US" sz="4000" dirty="0"/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F013FC08-9F6F-43BB-B13E-FACEAF3DA8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ДИСОЦИЈАТИВНИ СТУПОР-</a:t>
            </a:r>
            <a:r>
              <a:rPr lang="sr-Cyrl-CS" sz="2400" dirty="0"/>
              <a:t> дефинише се исто као и ступор уопште, али у његовом настанку не суделује органски чинилац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СТАЊЕ ТРАНСА И ПОРЕМЕЋАЈ ЗАПОСЕДНУТОСТИ-</a:t>
            </a:r>
            <a:r>
              <a:rPr lang="sr-Cyrl-CS" sz="2400" dirty="0"/>
              <a:t> карактерише се привременим губитком личног идентитета и пуне свесности о доживљају околине. Као да је особу преузела нека друга особа, дух, бог или сила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r-Cyrl-C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ДИСОЦИЈАТИВНИ ПОРЕМЕЋАЈИ ПОКРЕТА И СЕНЗНИБИЛИТЕТА-</a:t>
            </a:r>
            <a:r>
              <a:rPr lang="sr-Cyrl-CS" sz="2400" dirty="0"/>
              <a:t> постоји губитак или промена у функционисању покрета или сензибилитета, најчешће кожног</a:t>
            </a:r>
            <a:endParaRPr lang="en-US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0567"/>
    </mc:Choice>
    <mc:Fallback xmlns="">
      <p:transition spd="slow" advTm="120567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>
            <a:extLst>
              <a:ext uri="{FF2B5EF4-FFF2-40B4-BE49-F238E27FC236}">
                <a16:creationId xmlns:a16="http://schemas.microsoft.com/office/drawing/2014/main" id="{2E1CC5A3-D443-4EFA-BCB9-D400A18E46C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81000" y="2362200"/>
            <a:ext cx="8229600" cy="42973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sr-Cyrl-CS" b="1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</a:t>
            </a:r>
            <a:r>
              <a:rPr lang="sr-Cyrl-CS" b="1" dirty="0"/>
              <a:t>НЕУРОЗЕ- реч неурозе потиче од грчке речи неурон, што значи живац, живчани, који се тиче живаца, који долази као последица обољења живаца (Вујаклија, 1980)</a:t>
            </a:r>
            <a:endParaRPr lang="en-US" b="1" dirty="0"/>
          </a:p>
        </p:txBody>
      </p:sp>
      <p:pic>
        <p:nvPicPr>
          <p:cNvPr id="2" name="Picture 1" descr="C:\Users\Djura\Desktop\images5.jpg">
            <a:extLst>
              <a:ext uri="{FF2B5EF4-FFF2-40B4-BE49-F238E27FC236}">
                <a16:creationId xmlns:a16="http://schemas.microsoft.com/office/drawing/2014/main" id="{4F25C082-84E5-4F86-BB83-6C3FD2B054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28600"/>
            <a:ext cx="2438400" cy="183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572"/>
    </mc:Choice>
    <mc:Fallback xmlns="">
      <p:transition spd="slow" advTm="42572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524BC9A1-5901-4CE4-AB6E-863B4CDD4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 sz="4000"/>
              <a:t>СОМАТОФОРМНИ ПОРЕМЕЋАЈИ</a:t>
            </a:r>
            <a:endParaRPr lang="en-US" altLang="en-US" sz="4000"/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E4BE3337-918A-49F5-92C8-52F7B16ABA2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1054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СОМАТИЗАЦИОНИ ПОРЕМЕЋАЈ-</a:t>
            </a:r>
            <a:r>
              <a:rPr lang="sr-Cyrl-CS" sz="2400"/>
              <a:t> вишеструко, повратно, учестало мењање телесних симптома, који су обично, присутни неколико година пре него што се пацијент обрати психијатру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ХИПОХОНДРИЈА- </a:t>
            </a:r>
            <a:r>
              <a:rPr lang="sr-Cyrl-CS" sz="2400"/>
              <a:t>претерана преокупираност телесним функционисањем, телесним здрављем, телесним симптомима или болестима, што је у вези са патолошким страхом да је особа оболела од неке озбиљне болести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СОМАТОФОРМНА ДИСФУНКЦИЈА ВЕГЕТАТИВНОГ НЕРВНОГ СИСТЕМА-</a:t>
            </a:r>
            <a:r>
              <a:rPr lang="sr-Cyrl-CS" sz="2400"/>
              <a:t> Да Костин синдром,неуросис гастрика, аерофагија, психогено повраћање, психогени иритабилни колонпсихогени кашаљ, хипервентилациони синдром, ретенција урина, полакиурија,...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СТАЛНИ СОМАТОФОРМНИ ПОРЕМЕЋАЈ</a:t>
            </a:r>
            <a:endParaRPr lang="en-US" sz="2400" dirty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"/>
    </mc:Choice>
    <mc:Fallback xmlns="">
      <p:transition spd="slow" advTm="46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33C4F0A0-886D-4DD0-846B-33420939F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274638"/>
            <a:ext cx="6324600" cy="1630362"/>
          </a:xfrm>
        </p:spPr>
        <p:txBody>
          <a:bodyPr/>
          <a:lstStyle/>
          <a:p>
            <a:pPr eaLnBrk="1" hangingPunct="1"/>
            <a:r>
              <a:rPr lang="sr-Cyrl-CS" altLang="en-US" sz="4000"/>
              <a:t>ДРУГИ НЕУРОТСКИ ПОРЕМЕЋАЈИ</a:t>
            </a:r>
            <a:endParaRPr lang="en-US" altLang="en-US" sz="4000"/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407C4C91-8FF0-4602-A0E8-B79A4ED0A82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04800" y="2362200"/>
            <a:ext cx="8229600" cy="4221163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НЕУРАСТЕНИЈА- </a:t>
            </a:r>
            <a:r>
              <a:rPr lang="sr-Cyrl-CS" sz="2800" dirty="0"/>
              <a:t>хронично и онеспособљавајуће осећање слабости, умора, малаксалости и исцрпљености, уз присуство и других телесних, емоционалних и когнитивних симптома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СИНДРОМ ДЕПЕРСОНАЛИЗАЦИЈЕ И ДЕРЕАЛИЗАЦИЈЕ-</a:t>
            </a:r>
            <a:r>
              <a:rPr lang="sr-Cyrl-CS" sz="2800" dirty="0"/>
              <a:t> хронични или рекурентни поремећај, који се манифестује его-дистоним и зато непријатним епизодама деперсонализације. Однос према реалности је очуван, па особа увиђа да доживљај деперсонализације не одговара стварности</a:t>
            </a:r>
            <a:endParaRPr lang="en-US" sz="2800" dirty="0"/>
          </a:p>
        </p:txBody>
      </p:sp>
      <p:pic>
        <p:nvPicPr>
          <p:cNvPr id="22532" name="Picture 2" descr="https://encrypted-tbn0.gstatic.com/images?q=tbn:ANd9GcSF5J3ybEGghXfI4pfVn7G6c0CiJnvALhoz_R5-GaiwecgoIZ7iQA">
            <a:extLst>
              <a:ext uri="{FF2B5EF4-FFF2-40B4-BE49-F238E27FC236}">
                <a16:creationId xmlns:a16="http://schemas.microsoft.com/office/drawing/2014/main" id="{9C881E16-504E-4C51-8168-755B6D8E92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228600"/>
            <a:ext cx="2133600" cy="204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3230"/>
    </mc:Choice>
    <mc:Fallback xmlns="">
      <p:transition spd="slow" advTm="11323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F94C665C-6287-4095-9BAB-A3614EA0A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 sz="4000"/>
              <a:t>ТЕРАПИЈА НЕУРОТСКИХ ПОРЕМЕЋАЈА</a:t>
            </a:r>
            <a:endParaRPr lang="en-US" altLang="en-US" sz="4000"/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BD684BED-70C1-4A8B-9B11-018234DD7A3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0292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ПСИХОТЕРАПИЈА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/>
              <a:t>СУПОРАТИВНА, ДИРЕКТИВНА И НЕДИРЕКТИВНА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/>
              <a:t>ПСИХОАНАЛИТИЧКА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/>
              <a:t>БИХЕЈВИОР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/>
              <a:t>КОГНИТИВНА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/>
              <a:t>ПАРТНЕРСКО-БРАЧНА И ПОРОДИЧНА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ФАРМАКОТЕРАПИЈА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/>
              <a:t>АНТИДЕПРЕСИВИ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/>
              <a:t>БЕНЗОДИАЗЕПИНИ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/>
              <a:t>НЕБЕНЗОДИАЗЕПИНСКИ АНКСИОЛИТИЦИ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400" dirty="0"/>
              <a:t>БЕТА АДРЕНЕРГИЧКИ БЛОКАТОРИ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ИНТЕГРАТИВНИ МОДЕЛИ ЛЕЧЕЊА</a:t>
            </a:r>
            <a:endParaRPr lang="en-US" sz="2800" dirty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2342"/>
    </mc:Choice>
    <mc:Fallback xmlns="">
      <p:transition spd="slow" advTm="192342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4733F41D-E15B-4EC4-AED5-E82F6455D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 b="1"/>
              <a:t>ДЕФИНИЦИЈА</a:t>
            </a:r>
            <a:r>
              <a:rPr lang="sr-Cyrl-CS" altLang="en-US"/>
              <a:t> </a:t>
            </a:r>
            <a:endParaRPr lang="en-US" altLang="en-US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0EB5E76B-CD19-4393-8B48-5296C3FD24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80000"/>
              </a:lnSpc>
            </a:pPr>
            <a:r>
              <a:rPr lang="sr-Cyrl-CS" altLang="en-US" sz="2400"/>
              <a:t>Неурозе су психички поремећај код којих је основна карактеристика постојање патолошког страха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sr-Cyrl-CS" altLang="en-US" sz="2400"/>
              <a:t>Начин испољавања зависи од карактеристика личности оболеле особе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sr-Cyrl-CS" altLang="en-US" sz="2400"/>
              <a:t>У основи неуроза увек лежи посебна структура или поремећај личности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sr-Cyrl-CS" altLang="en-US" sz="2400"/>
              <a:t>И поред бројних истраживања која су за циљ имала утврђивање биолошке основе којом би се објаснио настанак ових поремећаја до данас није утврђено ништа патогномонично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sr-Cyrl-CS" altLang="en-US" sz="2400"/>
              <a:t>Неуротичне особе никада трајно не губе однос према реалности и нису склоне ка развоју психотичних поремећаја </a:t>
            </a:r>
            <a:endParaRPr lang="en-US" altLang="en-US" sz="24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7704"/>
    </mc:Choice>
    <mc:Fallback xmlns="">
      <p:transition spd="slow" advTm="167704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6A3E9FBD-718C-48B3-89E4-76D0A4A12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ЕПИДЕМИОЛОГИЈА</a:t>
            </a:r>
            <a:endParaRPr lang="en-US" altLang="en-US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7C008C15-5DCD-4874-8D0E-D841A585C3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sr-Cyrl-CS" altLang="en-US"/>
              <a:t>   </a:t>
            </a:r>
            <a:r>
              <a:rPr lang="sr-Cyrl-CS" altLang="en-US" b="1"/>
              <a:t>НЕУРОЗЕ</a:t>
            </a:r>
            <a:r>
              <a:rPr lang="sr-Cyrl-CS" altLang="en-US"/>
              <a:t> су најраспрострањенији психички поремећај. Грубе процене су показале да приближно једна трећина до четвртине укупне популације испоњава различито интензивне неуротске сметње током неког периода живота</a:t>
            </a:r>
            <a:endParaRPr lang="en-US" altLang="en-US"/>
          </a:p>
        </p:txBody>
      </p:sp>
      <p:pic>
        <p:nvPicPr>
          <p:cNvPr id="21506" name="Picture 2" descr="http://www.multicarehomeopathy.com/images/neurosis.jpg">
            <a:extLst>
              <a:ext uri="{FF2B5EF4-FFF2-40B4-BE49-F238E27FC236}">
                <a16:creationId xmlns:a16="http://schemas.microsoft.com/office/drawing/2014/main" id="{D45310FD-8205-4B6C-B8BA-711939440F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5029200"/>
            <a:ext cx="4743450" cy="16192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182"/>
    </mc:Choice>
    <mc:Fallback xmlns="">
      <p:transition spd="slow" advTm="39182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4307310E-8EF1-467A-91C2-0FC40DB420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3810000" cy="1143000"/>
          </a:xfrm>
        </p:spPr>
        <p:txBody>
          <a:bodyPr/>
          <a:lstStyle/>
          <a:p>
            <a:pPr eaLnBrk="1" hangingPunct="1"/>
            <a:r>
              <a:rPr lang="sr-Cyrl-CS" altLang="en-US"/>
              <a:t>ЕТИОЛОГИЈА</a:t>
            </a:r>
            <a:endParaRPr lang="en-US" altLang="en-US"/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5FF7A012-A363-4736-A803-95C0F1E66A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133600"/>
            <a:ext cx="82296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altLang="en-US"/>
              <a:t>Психоаналитичке теорије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sr-Cyrl-CS" altLang="en-US"/>
          </a:p>
          <a:p>
            <a:pPr eaLnBrk="1" hangingPunct="1">
              <a:lnSpc>
                <a:spcPct val="90000"/>
              </a:lnSpc>
            </a:pPr>
            <a:r>
              <a:rPr lang="sr-Cyrl-CS" altLang="en-US"/>
              <a:t>Бихејвиорално-когнитивне теорије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sr-Cyrl-CS" altLang="en-US"/>
          </a:p>
          <a:p>
            <a:pPr eaLnBrk="1" hangingPunct="1">
              <a:lnSpc>
                <a:spcPct val="90000"/>
              </a:lnSpc>
            </a:pPr>
            <a:r>
              <a:rPr lang="sr-Cyrl-CS" altLang="en-US"/>
              <a:t>Теорије о породичним и партнерско-брачним односима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sr-Cyrl-CS" altLang="en-US"/>
          </a:p>
          <a:p>
            <a:pPr eaLnBrk="1" hangingPunct="1">
              <a:lnSpc>
                <a:spcPct val="90000"/>
              </a:lnSpc>
            </a:pPr>
            <a:r>
              <a:rPr lang="sr-Cyrl-CS" altLang="en-US"/>
              <a:t>Биолошке теорије</a:t>
            </a:r>
            <a:endParaRPr lang="en-US" altLang="en-US"/>
          </a:p>
        </p:txBody>
      </p:sp>
      <p:pic>
        <p:nvPicPr>
          <p:cNvPr id="20482" name="Picture 2" descr="http://borderlinepersonality.disorder-symptoms.com/wp-content/uploads/2012/04/borderline_personality_disorder.jpg">
            <a:extLst>
              <a:ext uri="{FF2B5EF4-FFF2-40B4-BE49-F238E27FC236}">
                <a16:creationId xmlns:a16="http://schemas.microsoft.com/office/drawing/2014/main" id="{99F176DC-2F78-457A-B55D-12EF5AF90A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0"/>
            <a:ext cx="4038600" cy="2524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835"/>
    </mc:Choice>
    <mc:Fallback xmlns="">
      <p:transition spd="slow" advTm="37835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79345152-7FC2-480A-8EE9-8D3B6780035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4000"/>
              <a:t>КЛАСИФИКАЦИЈА НЕУРОТСКИХ ПОРЕМЕЋАЈА-МКБ-10-</a:t>
            </a:r>
            <a:r>
              <a:rPr lang="sr-Cyrl-CS" sz="2800"/>
              <a:t>1992</a:t>
            </a:r>
            <a:r>
              <a:rPr lang="sr-Cyrl-CS" sz="4000"/>
              <a:t>.</a:t>
            </a:r>
            <a:r>
              <a:rPr lang="sr-Cyrl-CS" sz="2800"/>
              <a:t>ГОД.</a:t>
            </a:r>
            <a:endParaRPr lang="en-US" sz="4000" dirty="0"/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FA58E09E-3E91-4750-803E-A094C6A9B4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2133600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altLang="en-US" sz="2400"/>
              <a:t>   </a:t>
            </a:r>
            <a:r>
              <a:rPr lang="en-US" altLang="en-US" sz="2000"/>
              <a:t>F</a:t>
            </a:r>
            <a:r>
              <a:rPr lang="sr-Latn-RS" altLang="en-US" sz="2000"/>
              <a:t>4</a:t>
            </a:r>
            <a:r>
              <a:rPr lang="sr-Cyrl-CS" altLang="en-US" sz="2000"/>
              <a:t>0-</a:t>
            </a:r>
            <a:r>
              <a:rPr lang="en-US" altLang="en-US" sz="2000"/>
              <a:t>F</a:t>
            </a:r>
            <a:r>
              <a:rPr lang="sr-Cyrl-CS" altLang="en-US" sz="2000"/>
              <a:t>48 – Неуротски, са стресом повезани и соматоформни поремећаји</a:t>
            </a:r>
          </a:p>
          <a:p>
            <a:pPr eaLnBrk="1" hangingPunct="1">
              <a:lnSpc>
                <a:spcPct val="80000"/>
              </a:lnSpc>
            </a:pPr>
            <a:r>
              <a:rPr lang="sr-Cyrl-CS" altLang="en-US" sz="2400" b="1"/>
              <a:t>Фобична стања страха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Агорафобија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Социјална фобија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Специфична фобија</a:t>
            </a:r>
          </a:p>
          <a:p>
            <a:pPr eaLnBrk="1" hangingPunct="1">
              <a:lnSpc>
                <a:spcPct val="80000"/>
              </a:lnSpc>
            </a:pPr>
            <a:r>
              <a:rPr lang="sr-Cyrl-CS" altLang="en-US" sz="2400" b="1"/>
              <a:t>Други облици стања страха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Панични поремећај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Генерализовано стање страха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Мешовито стање страха и депресивности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sr-Cyrl-CS" altLang="en-US" sz="2000"/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sr-Cyrl-CS" altLang="en-US" sz="2000"/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sr-Cyrl-CS" altLang="en-US" sz="2000"/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altLang="en-US" sz="2000"/>
              <a:t> </a:t>
            </a:r>
            <a:endParaRPr lang="en-US" altLang="en-US" sz="2000"/>
          </a:p>
        </p:txBody>
      </p:sp>
      <p:pic>
        <p:nvPicPr>
          <p:cNvPr id="7172" name="Picture 2" descr="https://encrypted-tbn0.gstatic.com/images?q=tbn:ANd9GcTCT3sdErN9NNejQF8fCzPaaM36I-q6E-wcujxdkn4tPOTHRVE7eDfGVWJK">
            <a:extLst>
              <a:ext uri="{FF2B5EF4-FFF2-40B4-BE49-F238E27FC236}">
                <a16:creationId xmlns:a16="http://schemas.microsoft.com/office/drawing/2014/main" id="{6E636E31-BF27-4753-88A4-0DE28C8153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608513"/>
            <a:ext cx="2667000" cy="195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5389"/>
    </mc:Choice>
    <mc:Fallback xmlns="">
      <p:transition spd="slow" advTm="115389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>
            <a:extLst>
              <a:ext uri="{FF2B5EF4-FFF2-40B4-BE49-F238E27FC236}">
                <a16:creationId xmlns:a16="http://schemas.microsoft.com/office/drawing/2014/main" id="{BD3E0694-AC2B-4FF9-BB99-B27175A83CC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81000" y="533400"/>
            <a:ext cx="8229600" cy="4525963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Cyrl-CS" sz="2800" b="1" dirty="0"/>
              <a:t>Присилна и компулсивна неуроза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r-Cyrl-CS" sz="2400" dirty="0"/>
              <a:t>Претежно присилне мисли или руминације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r-Cyrl-CS" sz="2400" dirty="0"/>
              <a:t>Претежно присилне радње  ( ритуали)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r-Cyrl-CS" sz="2400" dirty="0"/>
              <a:t>Мешовито присилне мисли и радње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r-Cyrl-CS" sz="2400" dirty="0"/>
              <a:t>Други облици присилних мисли и радњи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sr-Cyrl-CS" sz="2800" b="1" dirty="0"/>
              <a:t>Реакција на тежак стрес и поремећаји прилагођавања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r-Cyrl-CS" sz="2400" dirty="0"/>
              <a:t>Акутна реакција на стрес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r-Cyrl-CS" sz="2400" dirty="0"/>
              <a:t>Посттрауматски стресни поремећај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sr-Cyrl-CS" sz="2400" dirty="0"/>
              <a:t>Поремећаји прилагођавања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sr-Cyrl-CS" sz="2800" dirty="0"/>
          </a:p>
          <a:p>
            <a:pPr eaLnBrk="1" fontAlgn="auto" hangingPunct="1">
              <a:spcAft>
                <a:spcPts val="0"/>
              </a:spcAft>
              <a:defRPr/>
            </a:pPr>
            <a:endParaRPr lang="en-US" sz="2800" dirty="0"/>
          </a:p>
        </p:txBody>
      </p:sp>
      <p:pic>
        <p:nvPicPr>
          <p:cNvPr id="18434" name="Picture 2" descr="http://t2.gstatic.com/images?q=tbn:ANd9GcS1SzWXaiXM7Zv9Ugv5vsYEssVvoKJZ7b_nq_MTXF-SFUl49AZNjveAZtNI">
            <a:extLst>
              <a:ext uri="{FF2B5EF4-FFF2-40B4-BE49-F238E27FC236}">
                <a16:creationId xmlns:a16="http://schemas.microsoft.com/office/drawing/2014/main" id="{795122A2-5031-4853-8C50-D82302BFBC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4010608"/>
            <a:ext cx="3095625" cy="2590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468"/>
    </mc:Choice>
    <mc:Fallback xmlns="">
      <p:transition spd="slow" advTm="94468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>
            <a:extLst>
              <a:ext uri="{FF2B5EF4-FFF2-40B4-BE49-F238E27FC236}">
                <a16:creationId xmlns:a16="http://schemas.microsoft.com/office/drawing/2014/main" id="{9A71CB56-77DD-45F8-A2AD-8B49B07C0A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4800" y="609600"/>
            <a:ext cx="8229600" cy="556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Cyrl-CS" altLang="en-US" sz="2400" b="1"/>
              <a:t>Дисоцијативни ( конверзивни) поремећаји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Дисоцијативна амнезија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Дисоцијативна фуга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Стање транса и запоседнутости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Дисоцијативни моторни поремећаји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Дисоцијативне конвулзије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Дисоцијативна анестезија и сензорни губитак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Мешовити дисоцијативни ( конверзивни ) поремећаји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Други дисоцијативни ( конверзивни ) поремећаји</a:t>
            </a:r>
          </a:p>
          <a:p>
            <a:pPr eaLnBrk="1" hangingPunct="1">
              <a:lnSpc>
                <a:spcPct val="80000"/>
              </a:lnSpc>
            </a:pPr>
            <a:r>
              <a:rPr lang="sr-Cyrl-CS" altLang="en-US" sz="2400" b="1"/>
              <a:t>Соматоформни поремећаји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Соматизациони поремећаји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Недиференцирани соматизациони поремећаји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Хипохондријски поремећај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Соматоформна аутономна дисфункција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Стални соматоформни болни поремећаји</a:t>
            </a:r>
          </a:p>
          <a:p>
            <a:pPr eaLnBrk="1" hangingPunct="1">
              <a:lnSpc>
                <a:spcPct val="80000"/>
              </a:lnSpc>
            </a:pPr>
            <a:r>
              <a:rPr lang="sr-Cyrl-CS" altLang="en-US" sz="2400" b="1"/>
              <a:t>Други неуротски поремећаји</a:t>
            </a:r>
          </a:p>
          <a:p>
            <a:pPr lvl="1" eaLnBrk="1" hangingPunct="1">
              <a:lnSpc>
                <a:spcPct val="80000"/>
              </a:lnSpc>
            </a:pPr>
            <a:r>
              <a:rPr lang="sr-Cyrl-CS" altLang="en-US" sz="2000"/>
              <a:t>Неурастенија</a:t>
            </a:r>
            <a:endParaRPr lang="en-US" altLang="en-US" sz="2000"/>
          </a:p>
        </p:txBody>
      </p:sp>
      <p:pic>
        <p:nvPicPr>
          <p:cNvPr id="9219" name="Picture 2" descr="https://encrypted-tbn3.gstatic.com/images?q=tbn:ANd9GcTXn7bZhDyy504EQobOGkIRLKi9PUntHs0UPENvk0kd5d41uJ3LPQ">
            <a:extLst>
              <a:ext uri="{FF2B5EF4-FFF2-40B4-BE49-F238E27FC236}">
                <a16:creationId xmlns:a16="http://schemas.microsoft.com/office/drawing/2014/main" id="{6C58BA7D-D856-4920-8D35-BEECF3F060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25" y="3352800"/>
            <a:ext cx="2162175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 descr="https://encrypted-tbn0.gstatic.com/images?q=tbn:ANd9GcTO6w_FFDin0hc2uz9E4dL4MccP7NACB5lEPrqgckLTiWcMXNgtsw">
            <a:extLst>
              <a:ext uri="{FF2B5EF4-FFF2-40B4-BE49-F238E27FC236}">
                <a16:creationId xmlns:a16="http://schemas.microsoft.com/office/drawing/2014/main" id="{4F1A5893-6790-43B0-BADF-57ABB83324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81000"/>
            <a:ext cx="1952625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1760"/>
    </mc:Choice>
    <mc:Fallback xmlns="">
      <p:transition spd="slow" advTm="19176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0E2C6CA6-ECE0-42BA-B227-FF531771E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altLang="en-US"/>
              <a:t>ФОБИЈЕ</a:t>
            </a:r>
            <a:endParaRPr lang="en-US" altLang="en-US"/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1D807EC0-289F-4139-B4B9-37E39FE7551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8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АГОРАФОБИЈА-</a:t>
            </a:r>
            <a:r>
              <a:rPr lang="sr-Cyrl-CS" sz="2800" dirty="0"/>
              <a:t>је фобично стање страха које карактерише стални, интензивни или панични страх од јавних места са којих се тешко може брзо уклонити или на којима је добијање медицинске помоћи, у случају потребе, отежано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800" dirty="0"/>
              <a:t>Клиничка слика веома специфичн ( почетак, развијена кл. слика, кл. слика између напада панике)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sr-Cyrl-CS" sz="2800" dirty="0"/>
              <a:t>Специфични облици страха, специфична понашања, потреба за пратиоцем,честе компликације  </a:t>
            </a:r>
            <a:endParaRPr lang="en-US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3989"/>
    </mc:Choice>
    <mc:Fallback xmlns="">
      <p:transition spd="slow" advTm="163989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584</TotalTime>
  <Words>1319</Words>
  <Application>Microsoft Office PowerPoint</Application>
  <PresentationFormat>On-screen Show (4:3)</PresentationFormat>
  <Paragraphs>141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Times New Roman</vt:lpstr>
      <vt:lpstr>Wingdings</vt:lpstr>
      <vt:lpstr>Office Theme</vt:lpstr>
      <vt:lpstr> Неуротски и соматоформни поремећаји и поремећаји изазвани стресом (МКБ 10)  </vt:lpstr>
      <vt:lpstr>PowerPoint Presentation</vt:lpstr>
      <vt:lpstr>ДЕФИНИЦИЈА </vt:lpstr>
      <vt:lpstr>ЕПИДЕМИОЛОГИЈА</vt:lpstr>
      <vt:lpstr>ЕТИОЛОГИЈА</vt:lpstr>
      <vt:lpstr>КЛАСИФИКАЦИЈА НЕУРОТСКИХ ПОРЕМЕЋАЈА-МКБ-10-1992.ГОД.</vt:lpstr>
      <vt:lpstr>PowerPoint Presentation</vt:lpstr>
      <vt:lpstr>PowerPoint Presentation</vt:lpstr>
      <vt:lpstr>ФОБИЈЕ</vt:lpstr>
      <vt:lpstr>ФОБИЈЕ</vt:lpstr>
      <vt:lpstr>ФОБИЈЕ</vt:lpstr>
      <vt:lpstr>ДРУГИ ОБЛИЦИ СТАЊА СТРАХА</vt:lpstr>
      <vt:lpstr>ДРУГИ ОБЛИЦИ СТАЊА СТРАХА</vt:lpstr>
      <vt:lpstr>ДРУГИ ОБЛИЦИ СТАЊА СТРАХА</vt:lpstr>
      <vt:lpstr>ОПСЕСИВНО-КОМПУЛЗИВНИ ПОРЕМЕЋАЈ</vt:lpstr>
      <vt:lpstr>РЕАКЦИЈЕ НА ТЕЖЕК СТРЕС И ПОРЕМЕЋАЈИ ПРИЛАГОЂАВАЊА</vt:lpstr>
      <vt:lpstr>РЕАКЦИЈЕ НА ТЕЖЕК СТРЕС И ПОРЕМЕЋАЈИ ПРИЛАГОЂАВАЊА</vt:lpstr>
      <vt:lpstr>ДИСОЦИЈАТИВНИ (КОНВЕРЗИВНИ) ПОРЕМЕЋАЈИ</vt:lpstr>
      <vt:lpstr>ДИСОЦИЈАТИВНИ (КОНВЕРЗИВНИ) ПОРЕМЕЋАЈИ</vt:lpstr>
      <vt:lpstr>СОМАТОФОРМНИ ПОРЕМЕЋАЈИ</vt:lpstr>
      <vt:lpstr>ДРУГИ НЕУРОТСКИ ПОРЕМЕЋАЈИ</vt:lpstr>
      <vt:lpstr>ТЕРАПИЈА НЕУРОТСКИХ ПОРЕМЕЋАЈА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MEDF</dc:creator>
  <cp:lastModifiedBy>nmuric91@gmail.com</cp:lastModifiedBy>
  <cp:revision>15</cp:revision>
  <dcterms:created xsi:type="dcterms:W3CDTF">2006-08-16T00:00:00Z</dcterms:created>
  <dcterms:modified xsi:type="dcterms:W3CDTF">2020-10-01T11:03:44Z</dcterms:modified>
</cp:coreProperties>
</file>